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4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1" r:id="rId28"/>
    <p:sldId id="292" r:id="rId2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0348-7190-4210-8623-31B3D880A9D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C0F5B-8262-49E7-8E0F-8503DD2D7A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9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C0F5B-8262-49E7-8E0F-8503DD2D7AEE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64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36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98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880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92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836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560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173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288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97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1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573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3BE7F-D9C4-445A-8484-F4E298C5FC6E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A1A9-BC07-4F57-9F70-04272CACB5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63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" y="116631"/>
            <a:ext cx="3327256" cy="49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64" y="612180"/>
            <a:ext cx="5972196" cy="145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64" y="1905000"/>
            <a:ext cx="1213557" cy="37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12" y="2066031"/>
            <a:ext cx="3145092" cy="362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84168" y="501317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English </a:t>
            </a:r>
          </a:p>
          <a:p>
            <a:r>
              <a:rPr lang="es-CL" dirty="0" smtClean="0"/>
              <a:t>Santa Marta </a:t>
            </a:r>
            <a:r>
              <a:rPr lang="es-CL" dirty="0" err="1" smtClean="0"/>
              <a:t>School</a:t>
            </a:r>
            <a:endParaRPr lang="es-CL" dirty="0" smtClean="0"/>
          </a:p>
          <a:p>
            <a:r>
              <a:rPr lang="es-CL" dirty="0" smtClean="0"/>
              <a:t>La Unión, 2020</a:t>
            </a:r>
          </a:p>
          <a:p>
            <a:r>
              <a:rPr lang="es-CL" dirty="0" smtClean="0"/>
              <a:t>Ana Navarrete G.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269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" y="230832"/>
            <a:ext cx="9144000" cy="67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49002" y="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haroni" pitchFamily="2" charset="-79"/>
                <a:cs typeface="Aharoni" pitchFamily="2" charset="-79"/>
              </a:rPr>
              <a:t>Page 7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14" y="852045"/>
            <a:ext cx="4903127" cy="51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" y="2470495"/>
            <a:ext cx="9141130" cy="405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70" y="1369540"/>
            <a:ext cx="9720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First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,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selpt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until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9 and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got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out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of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bed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shower</a:t>
            </a:r>
            <a:endParaRPr lang="es-CL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Second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, 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thought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nobody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remembered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birthday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but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surprise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!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was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really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happy</a:t>
            </a:r>
            <a:endParaRPr lang="es-CL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saw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present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mom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left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on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kitchen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table</a:t>
            </a:r>
            <a:endParaRPr lang="es-CL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,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opened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it</a:t>
            </a:r>
            <a:endParaRPr lang="es-CL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Next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brothers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came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hug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me</a:t>
            </a:r>
          </a:p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Finally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was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very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happy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about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family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Iand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thought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myself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how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lucky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am!</a:t>
            </a:r>
          </a:p>
        </p:txBody>
      </p:sp>
    </p:spTree>
    <p:extLst>
      <p:ext uri="{BB962C8B-B14F-4D97-AF65-F5344CB8AC3E}">
        <p14:creationId xmlns:p14="http://schemas.microsoft.com/office/powerpoint/2010/main" val="1943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"/>
            <a:ext cx="1224136" cy="51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664"/>
            <a:ext cx="9111220" cy="67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255850" y="1346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haroni" pitchFamily="2" charset="-79"/>
                <a:cs typeface="Aharoni" pitchFamily="2" charset="-79"/>
              </a:rPr>
              <a:t>Page 7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1208919"/>
            <a:ext cx="9217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haroni" pitchFamily="2" charset="-79"/>
                <a:cs typeface="Aharoni" pitchFamily="2" charset="-79"/>
              </a:rPr>
              <a:t>Hi, I’m Paul, and this is my daily routine.</a:t>
            </a:r>
          </a:p>
          <a:p>
            <a:r>
              <a:rPr lang="en-US" sz="2600" dirty="0">
                <a:latin typeface="Aharoni" pitchFamily="2" charset="-79"/>
                <a:cs typeface="Aharoni" pitchFamily="2" charset="-79"/>
              </a:rPr>
              <a:t>First, I get up at 7am, take a shower and brush my teeth. I go </a:t>
            </a:r>
            <a:r>
              <a:rPr lang="en-US" sz="2600" dirty="0" smtClean="0">
                <a:latin typeface="Aharoni" pitchFamily="2" charset="-79"/>
                <a:cs typeface="Aharoni" pitchFamily="2" charset="-79"/>
              </a:rPr>
              <a:t>to school </a:t>
            </a:r>
            <a:r>
              <a:rPr lang="en-US" sz="2600" dirty="0">
                <a:latin typeface="Aharoni" pitchFamily="2" charset="-79"/>
                <a:cs typeface="Aharoni" pitchFamily="2" charset="-79"/>
              </a:rPr>
              <a:t>by 7:40. I don’t take a bus because I walk with a friend </a:t>
            </a:r>
            <a:r>
              <a:rPr lang="en-US" sz="2600" dirty="0" smtClean="0">
                <a:latin typeface="Aharoni" pitchFamily="2" charset="-79"/>
                <a:cs typeface="Aharoni" pitchFamily="2" charset="-79"/>
              </a:rPr>
              <a:t>from school</a:t>
            </a:r>
            <a:r>
              <a:rPr lang="en-US" sz="2600" dirty="0">
                <a:latin typeface="Aharoni" pitchFamily="2" charset="-79"/>
                <a:cs typeface="Aharoni" pitchFamily="2" charset="-79"/>
              </a:rPr>
              <a:t>. We usually have breakfast there. Then, we have lunch </a:t>
            </a:r>
            <a:r>
              <a:rPr lang="en-US" sz="2600" dirty="0" smtClean="0">
                <a:latin typeface="Aharoni" pitchFamily="2" charset="-79"/>
                <a:cs typeface="Aharoni" pitchFamily="2" charset="-79"/>
              </a:rPr>
              <a:t>at around </a:t>
            </a:r>
            <a:r>
              <a:rPr lang="en-US" sz="2600" dirty="0">
                <a:latin typeface="Aharoni" pitchFamily="2" charset="-79"/>
                <a:cs typeface="Aharoni" pitchFamily="2" charset="-79"/>
              </a:rPr>
              <a:t>1:45. My favorite dish is lentils! We finish school at 4:15. </a:t>
            </a:r>
            <a:r>
              <a:rPr lang="en-US" sz="2600" dirty="0" smtClean="0">
                <a:latin typeface="Aharoni" pitchFamily="2" charset="-79"/>
                <a:cs typeface="Aharoni" pitchFamily="2" charset="-79"/>
              </a:rPr>
              <a:t>I walk </a:t>
            </a:r>
            <a:r>
              <a:rPr lang="en-US" sz="2600" dirty="0">
                <a:latin typeface="Aharoni" pitchFamily="2" charset="-79"/>
                <a:cs typeface="Aharoni" pitchFamily="2" charset="-79"/>
              </a:rPr>
              <a:t>back home and clean my room. After that, I do my homework</a:t>
            </a:r>
          </a:p>
          <a:p>
            <a:r>
              <a:rPr lang="en-US" sz="2600" dirty="0">
                <a:latin typeface="Aharoni" pitchFamily="2" charset="-79"/>
                <a:cs typeface="Aharoni" pitchFamily="2" charset="-79"/>
              </a:rPr>
              <a:t>or study for an hour or two. I don’t study the same </a:t>
            </a:r>
            <a:r>
              <a:rPr lang="en-US" sz="2600" dirty="0" smtClean="0">
                <a:latin typeface="Aharoni" pitchFamily="2" charset="-79"/>
                <a:cs typeface="Aharoni" pitchFamily="2" charset="-79"/>
              </a:rPr>
              <a:t>subjects everyday</a:t>
            </a:r>
            <a:r>
              <a:rPr lang="en-US" sz="2600" dirty="0">
                <a:latin typeface="Aharoni" pitchFamily="2" charset="-79"/>
                <a:cs typeface="Aharoni" pitchFamily="2" charset="-79"/>
              </a:rPr>
              <a:t>. Then, at around 7:00 I have dinner with my family. I </a:t>
            </a:r>
            <a:r>
              <a:rPr lang="en-US" sz="2600" dirty="0" smtClean="0">
                <a:latin typeface="Aharoni" pitchFamily="2" charset="-79"/>
                <a:cs typeface="Aharoni" pitchFamily="2" charset="-79"/>
              </a:rPr>
              <a:t>don’t like </a:t>
            </a:r>
            <a:r>
              <a:rPr lang="en-US" sz="2600" dirty="0">
                <a:latin typeface="Aharoni" pitchFamily="2" charset="-79"/>
                <a:cs typeface="Aharoni" pitchFamily="2" charset="-79"/>
              </a:rPr>
              <a:t>to have dinner late because if I do so I don’t sleep well. I </a:t>
            </a:r>
            <a:r>
              <a:rPr lang="en-US" sz="2600" dirty="0" smtClean="0">
                <a:latin typeface="Aharoni" pitchFamily="2" charset="-79"/>
                <a:cs typeface="Aharoni" pitchFamily="2" charset="-79"/>
              </a:rPr>
              <a:t>usually go </a:t>
            </a:r>
            <a:r>
              <a:rPr lang="en-US" sz="2600" dirty="0">
                <a:latin typeface="Aharoni" pitchFamily="2" charset="-79"/>
                <a:cs typeface="Aharoni" pitchFamily="2" charset="-79"/>
              </a:rPr>
              <a:t>to bed at 10:00. That is what I generally do on a normal day!</a:t>
            </a:r>
            <a:endParaRPr lang="es-CL" sz="2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Franja diagonal"/>
          <p:cNvSpPr/>
          <p:nvPr/>
        </p:nvSpPr>
        <p:spPr>
          <a:xfrm rot="201994">
            <a:off x="1115616" y="1988840"/>
            <a:ext cx="2304256" cy="14401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5" name="4 Franja diagonal"/>
          <p:cNvSpPr/>
          <p:nvPr/>
        </p:nvSpPr>
        <p:spPr>
          <a:xfrm>
            <a:off x="3635896" y="2015129"/>
            <a:ext cx="2232248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5 Franja diagonal"/>
          <p:cNvSpPr/>
          <p:nvPr/>
        </p:nvSpPr>
        <p:spPr>
          <a:xfrm>
            <a:off x="6660232" y="2015129"/>
            <a:ext cx="2232248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7" name="6 Franja diagonal"/>
          <p:cNvSpPr/>
          <p:nvPr/>
        </p:nvSpPr>
        <p:spPr>
          <a:xfrm>
            <a:off x="323528" y="2420888"/>
            <a:ext cx="2880320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8" name="7 Franja diagonal"/>
          <p:cNvSpPr/>
          <p:nvPr/>
        </p:nvSpPr>
        <p:spPr>
          <a:xfrm>
            <a:off x="7884368" y="2420888"/>
            <a:ext cx="811642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8 Franja diagonal"/>
          <p:cNvSpPr/>
          <p:nvPr/>
        </p:nvSpPr>
        <p:spPr>
          <a:xfrm>
            <a:off x="323528" y="2780928"/>
            <a:ext cx="3816424" cy="14401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9 Franja diagonal"/>
          <p:cNvSpPr/>
          <p:nvPr/>
        </p:nvSpPr>
        <p:spPr>
          <a:xfrm flipV="1">
            <a:off x="4375000" y="2807217"/>
            <a:ext cx="4266933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10 Franja diagonal"/>
          <p:cNvSpPr/>
          <p:nvPr/>
        </p:nvSpPr>
        <p:spPr>
          <a:xfrm>
            <a:off x="2231740" y="3150359"/>
            <a:ext cx="3924436" cy="7200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11 Franja diagonal"/>
          <p:cNvSpPr/>
          <p:nvPr/>
        </p:nvSpPr>
        <p:spPr>
          <a:xfrm>
            <a:off x="2435938" y="3514558"/>
            <a:ext cx="3528392" cy="8272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3" name="12 Franja diagonal"/>
          <p:cNvSpPr/>
          <p:nvPr/>
        </p:nvSpPr>
        <p:spPr>
          <a:xfrm>
            <a:off x="6084168" y="3555921"/>
            <a:ext cx="2808312" cy="5827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4" name="13 Franja diagonal"/>
          <p:cNvSpPr/>
          <p:nvPr/>
        </p:nvSpPr>
        <p:spPr>
          <a:xfrm>
            <a:off x="971600" y="4005064"/>
            <a:ext cx="2450513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5" name="14 Franja diagonal"/>
          <p:cNvSpPr/>
          <p:nvPr/>
        </p:nvSpPr>
        <p:spPr>
          <a:xfrm>
            <a:off x="5364088" y="4005064"/>
            <a:ext cx="2736304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6" name="15 Franja diagonal"/>
          <p:cNvSpPr/>
          <p:nvPr/>
        </p:nvSpPr>
        <p:spPr>
          <a:xfrm>
            <a:off x="791580" y="4365104"/>
            <a:ext cx="3764030" cy="10801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7" name="16 Franja diagonal"/>
          <p:cNvSpPr/>
          <p:nvPr/>
        </p:nvSpPr>
        <p:spPr>
          <a:xfrm>
            <a:off x="6508466" y="4725144"/>
            <a:ext cx="2602754" cy="7200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8" name="17 Franja diagonal"/>
          <p:cNvSpPr/>
          <p:nvPr/>
        </p:nvSpPr>
        <p:spPr>
          <a:xfrm>
            <a:off x="3635896" y="5517232"/>
            <a:ext cx="3852428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3422113" y="2060848"/>
            <a:ext cx="2734063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Elipse"/>
          <p:cNvSpPr/>
          <p:nvPr/>
        </p:nvSpPr>
        <p:spPr>
          <a:xfrm>
            <a:off x="1907704" y="4797152"/>
            <a:ext cx="496855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Elipse"/>
          <p:cNvSpPr/>
          <p:nvPr/>
        </p:nvSpPr>
        <p:spPr>
          <a:xfrm>
            <a:off x="683568" y="5157192"/>
            <a:ext cx="2738545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202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4"/>
            <a:ext cx="2413037" cy="4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" y="550018"/>
            <a:ext cx="8986848" cy="45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" y="1042046"/>
            <a:ext cx="8979234" cy="5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44208" y="1166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8 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23728" y="809177"/>
            <a:ext cx="239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plays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55641" y="1844824"/>
            <a:ext cx="29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oesn’t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have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256490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feel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357301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know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75011" y="4551067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oesn’t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sound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5100711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prefer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5908" y="5850133"/>
            <a:ext cx="256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on’t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eat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11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1728192" cy="71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9" y="1124744"/>
            <a:ext cx="891099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152"/>
            <a:ext cx="929417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95587" y="26003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8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4198" y="1844824"/>
            <a:ext cx="8496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get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up at 10,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take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shower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go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kitchen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for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breakfast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help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mum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After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that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play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computer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games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or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send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messages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friends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31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" y="-13672"/>
            <a:ext cx="1385190" cy="68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2" y="639864"/>
            <a:ext cx="915373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20272" y="11664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9 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43" y="1093981"/>
            <a:ext cx="903065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" y="4077072"/>
            <a:ext cx="90758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94" y="2261190"/>
            <a:ext cx="9293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agree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think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teenagers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need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move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their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bodies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need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share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with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friends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outdoors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in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real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world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It’s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healthier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than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stay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inside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sitting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on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chair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in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front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of a tv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5059606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Yes,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because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can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experience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fraudulent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credit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card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charges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your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email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accounts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can be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hacked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someone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else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can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take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control of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your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social media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account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17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595"/>
            <a:ext cx="2051720" cy="74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" y="594266"/>
            <a:ext cx="8804092" cy="73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0730"/>
            <a:ext cx="9005316" cy="120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0" y="2536166"/>
            <a:ext cx="4405863" cy="340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62" y="2541060"/>
            <a:ext cx="4725864" cy="329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68794" y="71046"/>
            <a:ext cx="218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9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3265739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>
                <a:latin typeface="Aharoni" pitchFamily="2" charset="-79"/>
                <a:cs typeface="Aharoni" pitchFamily="2" charset="-79"/>
              </a:rPr>
              <a:t>l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ucky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delighted</a:t>
            </a:r>
            <a:endParaRPr lang="es-CL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2800" dirty="0" err="1">
                <a:latin typeface="Aharoni" pitchFamily="2" charset="-79"/>
                <a:cs typeface="Aharoni" pitchFamily="2" charset="-79"/>
              </a:rPr>
              <a:t>f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riendly</a:t>
            </a:r>
            <a:endParaRPr lang="es-CL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2800" dirty="0" err="1">
                <a:latin typeface="Aharoni" pitchFamily="2" charset="-79"/>
                <a:cs typeface="Aharoni" pitchFamily="2" charset="-79"/>
              </a:rPr>
              <a:t>h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appy</a:t>
            </a:r>
            <a:endParaRPr lang="es-CL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2800" dirty="0" err="1">
                <a:latin typeface="Aharoni" pitchFamily="2" charset="-79"/>
                <a:cs typeface="Aharoni" pitchFamily="2" charset="-79"/>
              </a:rPr>
              <a:t>c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onfident</a:t>
            </a:r>
            <a:endParaRPr lang="es-CL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relaxed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716016" y="3298396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haroni" pitchFamily="2" charset="-79"/>
                <a:cs typeface="Aharoni" pitchFamily="2" charset="-79"/>
              </a:rPr>
              <a:t>m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ean</a:t>
            </a:r>
          </a:p>
          <a:p>
            <a:r>
              <a:rPr lang="es-CL" sz="2800" dirty="0" err="1">
                <a:latin typeface="Aharoni" pitchFamily="2" charset="-79"/>
                <a:cs typeface="Aharoni" pitchFamily="2" charset="-79"/>
              </a:rPr>
              <a:t>t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errified</a:t>
            </a:r>
            <a:endParaRPr lang="es-CL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2800" dirty="0" err="1">
                <a:latin typeface="Aharoni" pitchFamily="2" charset="-79"/>
                <a:cs typeface="Aharoni" pitchFamily="2" charset="-79"/>
              </a:rPr>
              <a:t>a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nnoyed</a:t>
            </a:r>
            <a:endParaRPr lang="es-CL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2800" dirty="0" err="1">
                <a:latin typeface="Aharoni" pitchFamily="2" charset="-79"/>
                <a:cs typeface="Aharoni" pitchFamily="2" charset="-79"/>
              </a:rPr>
              <a:t>a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fraid</a:t>
            </a:r>
            <a:endParaRPr lang="es-CL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2800" dirty="0" err="1">
                <a:latin typeface="Aharoni" pitchFamily="2" charset="-79"/>
                <a:cs typeface="Aharoni" pitchFamily="2" charset="-79"/>
              </a:rPr>
              <a:t>a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nxious</a:t>
            </a:r>
            <a:endParaRPr lang="es-CL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bored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142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148064" cy="55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480"/>
            <a:ext cx="2491336" cy="47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884368" y="1166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13 </a:t>
            </a:r>
            <a:endParaRPr lang="es-C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517"/>
            <a:ext cx="1944216" cy="57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4" y="1556792"/>
            <a:ext cx="7704734" cy="56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90280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2771800" y="2204864"/>
            <a:ext cx="100811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Elipse"/>
          <p:cNvSpPr/>
          <p:nvPr/>
        </p:nvSpPr>
        <p:spPr>
          <a:xfrm>
            <a:off x="2574032" y="2924944"/>
            <a:ext cx="91784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Elipse"/>
          <p:cNvSpPr/>
          <p:nvPr/>
        </p:nvSpPr>
        <p:spPr>
          <a:xfrm>
            <a:off x="4860032" y="3789040"/>
            <a:ext cx="93610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3032956" y="4869160"/>
            <a:ext cx="16830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65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5" y="-13063"/>
            <a:ext cx="1327068" cy="46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189"/>
            <a:ext cx="6845332" cy="6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4" y="695026"/>
            <a:ext cx="7995837" cy="301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1" y="3673837"/>
            <a:ext cx="8018191" cy="298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76972" y="279527"/>
            <a:ext cx="96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haroni" pitchFamily="2" charset="-79"/>
                <a:cs typeface="Aharoni" pitchFamily="2" charset="-79"/>
              </a:rPr>
              <a:t>Page 14  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35896" y="11967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sporty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7199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comfortable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47864" y="2447310"/>
            <a:ext cx="140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wear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4480" y="31240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hoodie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31840" y="393305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skater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14917" y="426667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beanies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91880" y="4504000"/>
            <a:ext cx="1295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oose</a:t>
            </a:r>
            <a:r>
              <a:rPr lang="es-CL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40879" y="5430174"/>
            <a:ext cx="253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accessories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91330" y="569178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uncomfortable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7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" y="836712"/>
            <a:ext cx="8163557" cy="48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" y="1628800"/>
            <a:ext cx="916486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20272" y="18166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14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131722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style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like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most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sporty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because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love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doing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sports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these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clothes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are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very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comfortable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can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move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freely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30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" y="116632"/>
            <a:ext cx="1819507" cy="62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7939751" cy="60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5" y="1960606"/>
            <a:ext cx="9162645" cy="334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164288" y="2606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14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1832182" y="1772816"/>
            <a:ext cx="165969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Elipse"/>
          <p:cNvSpPr/>
          <p:nvPr/>
        </p:nvSpPr>
        <p:spPr>
          <a:xfrm>
            <a:off x="6444208" y="1772816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Elipse"/>
          <p:cNvSpPr/>
          <p:nvPr/>
        </p:nvSpPr>
        <p:spPr>
          <a:xfrm>
            <a:off x="2843808" y="2348880"/>
            <a:ext cx="144016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4562677" y="2348880"/>
            <a:ext cx="1521491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1475656" y="3429000"/>
            <a:ext cx="165618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5323422" y="3429000"/>
            <a:ext cx="1264802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6804248" y="3429000"/>
            <a:ext cx="108012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1475656" y="4653136"/>
            <a:ext cx="93610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2662031" y="4653136"/>
            <a:ext cx="1621937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5724128" y="4653136"/>
            <a:ext cx="122413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97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481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14375"/>
          <a:stretch/>
        </p:blipFill>
        <p:spPr bwMode="auto">
          <a:xfrm>
            <a:off x="107504" y="480275"/>
            <a:ext cx="3631017" cy="7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" y="1011210"/>
            <a:ext cx="6337396" cy="45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85" y="1469335"/>
            <a:ext cx="3142498" cy="51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3" y="2019045"/>
            <a:ext cx="7074625" cy="235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2" y="4377253"/>
            <a:ext cx="7157409" cy="233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95568" y="148639"/>
            <a:ext cx="146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4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39842" y="374080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bored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499992" y="374080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happy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60595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err="1" smtClean="0">
                <a:latin typeface="Aharoni" pitchFamily="2" charset="-79"/>
                <a:cs typeface="Aharoni" pitchFamily="2" charset="-79"/>
              </a:rPr>
              <a:t>tired</a:t>
            </a:r>
            <a:endParaRPr lang="es-CL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93947" y="605954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err="1" smtClean="0">
                <a:latin typeface="Aharoni" pitchFamily="2" charset="-79"/>
                <a:cs typeface="Aharoni" pitchFamily="2" charset="-79"/>
              </a:rPr>
              <a:t>sad</a:t>
            </a:r>
            <a:endParaRPr lang="es-CL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16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1480"/>
            <a:ext cx="88569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92280" y="2981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haroni" pitchFamily="2" charset="-79"/>
                <a:cs typeface="Aharoni" pitchFamily="2" charset="-79"/>
              </a:rPr>
              <a:t>Page 15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6" y="1139551"/>
            <a:ext cx="3106992" cy="190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53" y="1139552"/>
            <a:ext cx="3110530" cy="190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41" y="3789011"/>
            <a:ext cx="3083159" cy="190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2867408" cy="181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91" y="3947344"/>
            <a:ext cx="2954197" cy="180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2279" y="1552871"/>
            <a:ext cx="26675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 err="1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wristband</a:t>
            </a:r>
            <a:r>
              <a:rPr lang="es-ES" sz="3200" dirty="0">
                <a:solidFill>
                  <a:schemeClr val="accent2"/>
                </a:solidFill>
              </a:rPr>
              <a:t>,   </a:t>
            </a:r>
            <a:r>
              <a:rPr lang="es-ES" sz="3200" dirty="0" smtClean="0">
                <a:solidFill>
                  <a:schemeClr val="accent2"/>
                </a:solidFill>
              </a:rPr>
              <a:t>                                               </a:t>
            </a:r>
            <a:r>
              <a:rPr lang="es-ES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studded</a:t>
            </a:r>
            <a:r>
              <a:rPr lang="es-ES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3200" dirty="0" err="1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belt</a:t>
            </a:r>
            <a:r>
              <a:rPr lang="es-ES" sz="3200" dirty="0">
                <a:solidFill>
                  <a:schemeClr val="accent2"/>
                </a:solidFill>
              </a:rPr>
              <a:t>,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08715" y="2583922"/>
            <a:ext cx="19271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 err="1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bracelet</a:t>
            </a:r>
            <a:r>
              <a:rPr lang="es-ES" sz="3200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,  </a:t>
            </a:r>
            <a:r>
              <a:rPr lang="es-ES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                                      </a:t>
            </a:r>
            <a:r>
              <a:rPr lang="es-ES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necklace</a:t>
            </a:r>
            <a:endParaRPr lang="es-ES" sz="3200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036313" y="1464732"/>
            <a:ext cx="276793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hoodie</a:t>
            </a:r>
            <a:r>
              <a:rPr lang="es-E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 </a:t>
            </a:r>
            <a:r>
              <a:rPr lang="es-E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                                     </a:t>
            </a:r>
            <a:r>
              <a:rPr lang="es-ES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beanie</a:t>
            </a:r>
            <a:r>
              <a:rPr lang="es-E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E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                                                 </a:t>
            </a:r>
            <a:r>
              <a:rPr lang="es-ES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cap</a:t>
            </a:r>
            <a:r>
              <a:rPr lang="es-E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E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                                        </a:t>
            </a:r>
            <a:r>
              <a:rPr lang="es-ES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headband</a:t>
            </a:r>
            <a:endParaRPr lang="es-E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4365104"/>
            <a:ext cx="2050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rgbClr val="993300"/>
                </a:solidFill>
                <a:latin typeface="Aharoni" pitchFamily="2" charset="-79"/>
                <a:cs typeface="Aharoni" pitchFamily="2" charset="-79"/>
              </a:rPr>
              <a:t>sneakers</a:t>
            </a:r>
            <a:r>
              <a:rPr lang="es-ES" sz="2800" dirty="0">
                <a:solidFill>
                  <a:srgbClr val="9933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ES" sz="2800" dirty="0" err="1">
                <a:solidFill>
                  <a:srgbClr val="993300"/>
                </a:solidFill>
                <a:latin typeface="Aharoni" pitchFamily="2" charset="-79"/>
                <a:cs typeface="Aharoni" pitchFamily="2" charset="-79"/>
              </a:rPr>
              <a:t>sandals</a:t>
            </a:r>
            <a:r>
              <a:rPr lang="es-ES" sz="2800" dirty="0">
                <a:solidFill>
                  <a:srgbClr val="9933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ES" sz="2800" dirty="0" smtClean="0">
                <a:solidFill>
                  <a:srgbClr val="993300"/>
                </a:solidFill>
                <a:latin typeface="Aharoni" pitchFamily="2" charset="-79"/>
                <a:cs typeface="Aharoni" pitchFamily="2" charset="-79"/>
              </a:rPr>
              <a:t>                      </a:t>
            </a:r>
            <a:r>
              <a:rPr lang="es-ES" sz="2800" dirty="0" err="1" smtClean="0">
                <a:solidFill>
                  <a:srgbClr val="993300"/>
                </a:solidFill>
                <a:latin typeface="Aharoni" pitchFamily="2" charset="-79"/>
                <a:cs typeface="Aharoni" pitchFamily="2" charset="-79"/>
              </a:rPr>
              <a:t>socks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879040" y="3789011"/>
            <a:ext cx="29170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                                                                     </a:t>
            </a:r>
            <a:r>
              <a:rPr lang="es-ES" sz="3200" dirty="0" err="1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dress</a:t>
            </a:r>
            <a:r>
              <a:rPr lang="es-ES" sz="3200" dirty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,                    </a:t>
            </a:r>
            <a:r>
              <a:rPr lang="es-ES" sz="3200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                                                                     short-</a:t>
            </a:r>
            <a:r>
              <a:rPr lang="es-ES" sz="3200" dirty="0" err="1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sleeved</a:t>
            </a:r>
            <a:r>
              <a:rPr lang="es-ES" sz="3200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                                                     t-</a:t>
            </a:r>
            <a:r>
              <a:rPr lang="es-ES" sz="3200" dirty="0" err="1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shirt</a:t>
            </a:r>
            <a:r>
              <a:rPr lang="es-ES" sz="3200" dirty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ES" sz="3200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                                     </a:t>
            </a:r>
            <a:r>
              <a:rPr lang="es-ES" sz="3200" dirty="0" err="1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jacket</a:t>
            </a:r>
            <a:r>
              <a:rPr lang="es-ES" sz="3200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.     </a:t>
            </a:r>
            <a:endParaRPr lang="es-ES" sz="3200" dirty="0">
              <a:solidFill>
                <a:srgbClr val="80008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124821" y="4221088"/>
            <a:ext cx="295519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Threequarter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                                             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length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shorts,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tight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jeans,                                                                 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khaki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pants,                                                </a:t>
            </a:r>
            <a:r>
              <a:rPr kumimoji="0" lang="es-E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leggings</a:t>
            </a:r>
            <a:endParaRPr kumimoji="0" lang="es-ES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11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5" y="997581"/>
            <a:ext cx="8028384" cy="74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259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00192" y="1886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15 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174731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comfy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249289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beanie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314096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bargain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364502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inexpensive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422108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>
                <a:latin typeface="Aharoni" pitchFamily="2" charset="-79"/>
                <a:cs typeface="Aharoni" pitchFamily="2" charset="-79"/>
              </a:rPr>
              <a:t>b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aggy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clothes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37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2" y="388858"/>
            <a:ext cx="8511643" cy="5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56" y="764704"/>
            <a:ext cx="693677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" y="1763164"/>
            <a:ext cx="8800467" cy="435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132038" y="0"/>
            <a:ext cx="17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15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44583" y="190786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expensive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9792" y="243108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colorful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23728" y="328001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sporty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43042" y="4221088"/>
            <a:ext cx="150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warm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35896" y="506602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difficult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33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" y="210123"/>
            <a:ext cx="2321979" cy="5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" y="1174750"/>
            <a:ext cx="8056924" cy="53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" y="1916832"/>
            <a:ext cx="900374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12810" y="21012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haroni" pitchFamily="2" charset="-79"/>
                <a:cs typeface="Aharoni" pitchFamily="2" charset="-79"/>
              </a:rPr>
              <a:t>Page 16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2483768" y="1844824"/>
            <a:ext cx="151216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Elipse"/>
          <p:cNvSpPr/>
          <p:nvPr/>
        </p:nvSpPr>
        <p:spPr>
          <a:xfrm>
            <a:off x="1403648" y="2420888"/>
            <a:ext cx="136815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Elipse"/>
          <p:cNvSpPr/>
          <p:nvPr/>
        </p:nvSpPr>
        <p:spPr>
          <a:xfrm>
            <a:off x="3491880" y="2852936"/>
            <a:ext cx="1296144" cy="6840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611560" y="3717032"/>
            <a:ext cx="1761637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3707904" y="4041068"/>
            <a:ext cx="1728192" cy="9721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1971552" y="4869160"/>
            <a:ext cx="5840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Don’t</a:t>
            </a:r>
            <a:r>
              <a:rPr lang="es-CL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forget</a:t>
            </a:r>
            <a:endParaRPr lang="es-CL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CL" sz="2400" dirty="0" smtClean="0">
                <a:latin typeface="Aharoni" pitchFamily="2" charset="-79"/>
                <a:cs typeface="Aharoni" pitchFamily="2" charset="-79"/>
              </a:rPr>
              <a:t>I am                        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are</a:t>
            </a:r>
          </a:p>
          <a:p>
            <a:r>
              <a:rPr lang="es-CL" sz="2400" dirty="0" smtClean="0">
                <a:latin typeface="Aharoni" pitchFamily="2" charset="-79"/>
                <a:cs typeface="Aharoni" pitchFamily="2" charset="-79"/>
              </a:rPr>
              <a:t>He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                      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They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are</a:t>
            </a:r>
          </a:p>
          <a:p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She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                     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We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are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  <a:p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It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is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30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1" y="980728"/>
            <a:ext cx="8696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" y="2369773"/>
            <a:ext cx="91094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04248" y="26064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16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11560" y="213285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Hi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today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It’s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Sunday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so I am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wearing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comfortable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clothes</a:t>
            </a:r>
            <a:endParaRPr lang="es-CL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I’m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not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at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school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love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wearing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sporty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clothes</a:t>
            </a:r>
            <a:endParaRPr lang="es-CL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I am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wearing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pink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hoodie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black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sweatpants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sneakers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06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079"/>
            <a:ext cx="904600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" y="1484784"/>
            <a:ext cx="8987804" cy="426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32240" y="18864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haroni" pitchFamily="2" charset="-79"/>
                <a:cs typeface="Aharoni" pitchFamily="2" charset="-79"/>
              </a:rPr>
              <a:t>Page 16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880" y="5157192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He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wearing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sunglasses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,</a:t>
            </a:r>
          </a:p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loose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short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sleeved</a:t>
            </a:r>
            <a:endParaRPr lang="es-CL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t-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shirt</a:t>
            </a:r>
            <a:r>
              <a:rPr lang="es-CL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and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sneakers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26084" y="504211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She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wearing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a sweater, a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skirt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black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gloves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, a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scarf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and a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beanie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as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accessories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12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185850" cy="47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3665"/>
            <a:ext cx="7056784" cy="43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4226"/>
            <a:ext cx="9069172" cy="589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34343" y="-7296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17 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14078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negotiate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883265" y="14078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regular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08734" y="193106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practice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312157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starting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32040" y="360491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pay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00192" y="386960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offer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93372" y="4756502"/>
            <a:ext cx="144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accept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40152" y="566124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buy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17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8"/>
            <a:ext cx="1547664" cy="62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" y="566455"/>
            <a:ext cx="7500941" cy="35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925925"/>
            <a:ext cx="713737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20272" y="188640"/>
            <a:ext cx="1008112" cy="37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86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" y="692047"/>
            <a:ext cx="5896866" cy="43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733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92280" y="33265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18 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4665" y="1870074"/>
            <a:ext cx="87332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They</a:t>
            </a:r>
            <a:r>
              <a:rPr lang="es-E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are </a:t>
            </a:r>
            <a:r>
              <a:rPr lang="es-E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connected</a:t>
            </a:r>
            <a:r>
              <a:rPr lang="es-E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E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 particular </a:t>
            </a:r>
            <a:r>
              <a:rPr lang="es-ES" sz="28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type</a:t>
            </a:r>
            <a:r>
              <a:rPr lang="es-ES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ES" sz="28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clothing</a:t>
            </a:r>
            <a:r>
              <a:rPr lang="es-ES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s-ES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28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hairstyle</a:t>
            </a:r>
            <a:r>
              <a:rPr lang="es-ES" sz="2800" dirty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850" y="2824181"/>
            <a:ext cx="8281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Peace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symbols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printed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on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old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T-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shirts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,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protest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or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support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messages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, and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put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safety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pins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on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a 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torn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t-</a:t>
            </a:r>
            <a:r>
              <a:rPr kumimoji="0" lang="es-E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shirt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2" y="3861048"/>
            <a:ext cx="71516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5" y="4856173"/>
            <a:ext cx="83772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2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322"/>
            <a:ext cx="8388424" cy="66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588224" y="14171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Page 4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1556792"/>
            <a:ext cx="9144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155679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happy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95736" y="263691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bored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46831" y="42930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tired</a:t>
            </a:r>
            <a:endParaRPr lang="es-CL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15616" y="53732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sad</a:t>
            </a:r>
            <a:endParaRPr lang="es-CL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25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3" y="755515"/>
            <a:ext cx="915530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 flipH="1">
            <a:off x="6948264" y="54037"/>
            <a:ext cx="18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Page 4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4" y="2132856"/>
            <a:ext cx="9155304" cy="6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4" y="3573016"/>
            <a:ext cx="896448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" y="4941168"/>
            <a:ext cx="915055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3901" y="1395943"/>
            <a:ext cx="8064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feel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sad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don’t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answer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don’t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answer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correctly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 test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59585" y="2813466"/>
            <a:ext cx="801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s-CL" sz="3600" dirty="0" err="1" smtClean="0">
                <a:latin typeface="Aharoni" pitchFamily="2" charset="-79"/>
                <a:cs typeface="Aharoni" pitchFamily="2" charset="-79"/>
              </a:rPr>
              <a:t>feel</a:t>
            </a:r>
            <a:r>
              <a:rPr lang="es-CL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latin typeface="Aharoni" pitchFamily="2" charset="-79"/>
                <a:cs typeface="Aharoni" pitchFamily="2" charset="-79"/>
              </a:rPr>
              <a:t>tired</a:t>
            </a:r>
            <a:r>
              <a:rPr lang="es-CL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latin typeface="Aharoni" pitchFamily="2" charset="-79"/>
                <a:cs typeface="Aharoni" pitchFamily="2" charset="-79"/>
              </a:rPr>
              <a:t>when</a:t>
            </a:r>
            <a:r>
              <a:rPr lang="es-CL" sz="36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600" dirty="0" err="1" smtClean="0">
                <a:latin typeface="Aharoni" pitchFamily="2" charset="-79"/>
                <a:cs typeface="Aharoni" pitchFamily="2" charset="-79"/>
              </a:rPr>
              <a:t>don’t</a:t>
            </a:r>
            <a:r>
              <a:rPr lang="es-CL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latin typeface="Aharoni" pitchFamily="2" charset="-79"/>
                <a:cs typeface="Aharoni" pitchFamily="2" charset="-79"/>
              </a:rPr>
              <a:t>sleep</a:t>
            </a:r>
            <a:r>
              <a:rPr lang="es-CL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latin typeface="Aharoni" pitchFamily="2" charset="-79"/>
                <a:cs typeface="Aharoni" pitchFamily="2" charset="-79"/>
              </a:rPr>
              <a:t>enough</a:t>
            </a:r>
            <a:r>
              <a:rPr lang="es-CL" sz="3600" dirty="0" smtClean="0">
                <a:latin typeface="Aharoni" pitchFamily="2" charset="-79"/>
                <a:cs typeface="Aharoni" pitchFamily="2" charset="-79"/>
              </a:rPr>
              <a:t> at </a:t>
            </a:r>
            <a:r>
              <a:rPr lang="es-CL" sz="3600" dirty="0" err="1" smtClean="0">
                <a:latin typeface="Aharoni" pitchFamily="2" charset="-79"/>
                <a:cs typeface="Aharoni" pitchFamily="2" charset="-79"/>
              </a:rPr>
              <a:t>night</a:t>
            </a:r>
            <a:endParaRPr lang="es-CL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4151982"/>
            <a:ext cx="8269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feel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happy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visit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grandparents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at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countryside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40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197"/>
            <a:ext cx="12134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" y="574253"/>
            <a:ext cx="888187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08216" y="38579"/>
            <a:ext cx="160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5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9592" y="1340768"/>
            <a:ext cx="6972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When people ask what my favorite movies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are, they are </a:t>
            </a:r>
            <a:r>
              <a:rPr lang="en-US" sz="2400" i="1" dirty="0">
                <a:latin typeface="Aharoni" pitchFamily="2" charset="-79"/>
                <a:cs typeface="Aharoni" pitchFamily="2" charset="-79"/>
              </a:rPr>
              <a:t>surprised / bored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that I answer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animated movies, no doubt! I just </a:t>
            </a:r>
            <a:r>
              <a:rPr lang="en-US" sz="2400" i="1" dirty="0">
                <a:latin typeface="Aharoni" pitchFamily="2" charset="-79"/>
                <a:cs typeface="Aharoni" pitchFamily="2" charset="-79"/>
              </a:rPr>
              <a:t>love / hate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them. I really </a:t>
            </a:r>
            <a:r>
              <a:rPr lang="en-US" sz="2400" i="1" dirty="0">
                <a:latin typeface="Aharoni" pitchFamily="2" charset="-79"/>
                <a:cs typeface="Aharoni" pitchFamily="2" charset="-79"/>
              </a:rPr>
              <a:t>enjoy / dislike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watching Shrek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over and over again. It’s hilarious!... Oh, and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my favorite animated movie is Ratatouille. If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you ask me about movies I </a:t>
            </a:r>
            <a:r>
              <a:rPr lang="en-US" sz="2400" i="1" dirty="0">
                <a:latin typeface="Aharoni" pitchFamily="2" charset="-79"/>
                <a:cs typeface="Aharoni" pitchFamily="2" charset="-79"/>
              </a:rPr>
              <a:t>can’t stand / prefer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,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I would say horror movies… most of the time I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know exactly how they will end… and I don’t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understand the point of getting scared in your</a:t>
            </a:r>
          </a:p>
          <a:p>
            <a:r>
              <a:rPr lang="es-CL" sz="2400" dirty="0">
                <a:latin typeface="Aharoni" pitchFamily="2" charset="-79"/>
                <a:cs typeface="Aharoni" pitchFamily="2" charset="-79"/>
              </a:rPr>
              <a:t>free time!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39294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123728" y="1772816"/>
            <a:ext cx="148220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5076056" y="2132856"/>
            <a:ext cx="64807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2123728" y="2492896"/>
            <a:ext cx="93610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4211960" y="3602925"/>
            <a:ext cx="1656184" cy="330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89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" y="624623"/>
            <a:ext cx="881377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8" y="1242188"/>
            <a:ext cx="893553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"/>
          <a:stretch/>
        </p:blipFill>
        <p:spPr bwMode="auto">
          <a:xfrm>
            <a:off x="24502" y="2348880"/>
            <a:ext cx="438792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380402"/>
            <a:ext cx="4123466" cy="342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236296" y="35913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Page 5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23716" y="2924944"/>
            <a:ext cx="4160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On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Saturdays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like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seep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later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love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sending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messages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my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friends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. I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also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like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eating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pizza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nd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hamburgers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but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prefer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eating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empanadas.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All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family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enjoy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eating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this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homemade</a:t>
            </a:r>
            <a:r>
              <a:rPr lang="es-CL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latin typeface="Aharoni" pitchFamily="2" charset="-79"/>
                <a:cs typeface="Aharoni" pitchFamily="2" charset="-79"/>
              </a:rPr>
              <a:t>food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85887" y="2996952"/>
            <a:ext cx="4073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don’t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like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getting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up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early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on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Sundays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. I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hate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eating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beans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at lunch and I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can’t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stand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tidying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my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room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7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34"/>
            <a:ext cx="1235758" cy="49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" y="485850"/>
            <a:ext cx="8887734" cy="35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9339"/>
            <a:ext cx="6264696" cy="59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1" y="1340768"/>
            <a:ext cx="7072963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00192" y="0"/>
            <a:ext cx="164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haroni" pitchFamily="2" charset="-79"/>
                <a:cs typeface="Aharoni" pitchFamily="2" charset="-79"/>
              </a:rPr>
              <a:t>Page 6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83768" y="17728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busy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496387" y="2517237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anxious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32040" y="305303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worried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65310" y="4288512"/>
            <a:ext cx="310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</a:t>
            </a:r>
            <a:r>
              <a:rPr lang="es-CL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ell</a:t>
            </a:r>
            <a:r>
              <a:rPr lang="es-CL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rested</a:t>
            </a:r>
            <a:endParaRPr lang="es-CL" sz="2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55976" y="508518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tired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54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8" y="1015509"/>
            <a:ext cx="9006805" cy="53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4" y="2060848"/>
            <a:ext cx="883448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44208" y="4766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 6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19672" y="1524474"/>
            <a:ext cx="711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feel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annoyed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when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get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bad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results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at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school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31193" y="2507357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feel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anxious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when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have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speak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in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public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3429000"/>
            <a:ext cx="711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feel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relaxed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after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 yoga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class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1456" y="4079974"/>
            <a:ext cx="7452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feel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delighted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travel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abroad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65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" y="19826"/>
            <a:ext cx="2062234" cy="59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" y="665373"/>
            <a:ext cx="77019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00192" y="0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         Page 7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9429"/>
            <a:ext cx="5215265" cy="57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" y="2492896"/>
            <a:ext cx="8944079" cy="342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2204864"/>
            <a:ext cx="711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I’m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really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afraid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of horror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movies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06350" y="2789639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We</a:t>
            </a:r>
            <a:r>
              <a:rPr lang="es-CL" sz="28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couldn’t</a:t>
            </a:r>
            <a:r>
              <a:rPr lang="es-CL" sz="28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get</a:t>
            </a:r>
            <a:r>
              <a:rPr lang="es-CL" sz="28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into</a:t>
            </a:r>
            <a:r>
              <a:rPr lang="es-CL" sz="28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28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concert</a:t>
            </a:r>
            <a:r>
              <a:rPr lang="es-CL" sz="28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, so I </a:t>
            </a:r>
            <a:r>
              <a:rPr lang="es-CL" sz="28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was</a:t>
            </a:r>
            <a:r>
              <a:rPr lang="es-CL" sz="28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 a bit </a:t>
            </a:r>
            <a:r>
              <a:rPr lang="es-CL" sz="28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annoying</a:t>
            </a:r>
            <a:endParaRPr lang="es-CL" sz="2800" dirty="0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9048" y="3777961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I’m</a:t>
            </a:r>
            <a:r>
              <a:rPr lang="es-CL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super</a:t>
            </a:r>
            <a:r>
              <a:rPr lang="es-CL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worried</a:t>
            </a:r>
            <a:r>
              <a:rPr lang="es-CL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about</a:t>
            </a:r>
            <a:r>
              <a:rPr lang="es-CL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my</a:t>
            </a:r>
            <a:r>
              <a:rPr lang="es-CL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father’s</a:t>
            </a:r>
            <a:r>
              <a:rPr lang="es-CL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health</a:t>
            </a:r>
            <a:endParaRPr lang="es-CL" sz="2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443711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Don’t</a:t>
            </a:r>
            <a:r>
              <a:rPr lang="es-CL" sz="28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be so mean and </a:t>
            </a:r>
            <a:r>
              <a:rPr lang="es-CL" sz="2800" dirty="0" err="1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help</a:t>
            </a:r>
            <a:r>
              <a:rPr lang="es-CL" sz="28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your</a:t>
            </a:r>
            <a:r>
              <a:rPr lang="es-CL" sz="2800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friends</a:t>
            </a:r>
            <a:endParaRPr lang="es-CL" sz="2800" dirty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522920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es-CL" sz="28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feel</a:t>
            </a:r>
            <a:r>
              <a:rPr lang="es-CL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very</a:t>
            </a:r>
            <a:r>
              <a:rPr lang="es-CL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lucky</a:t>
            </a:r>
            <a:r>
              <a:rPr lang="es-CL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have</a:t>
            </a:r>
            <a:r>
              <a:rPr lang="es-CL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a </a:t>
            </a:r>
            <a:r>
              <a:rPr lang="es-CL" sz="28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friend</a:t>
            </a:r>
            <a:r>
              <a:rPr lang="es-CL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like</a:t>
            </a:r>
            <a:r>
              <a:rPr lang="es-CL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you</a:t>
            </a:r>
            <a:endParaRPr lang="es-CL" sz="28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6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913</Words>
  <Application>Microsoft Office PowerPoint</Application>
  <PresentationFormat>Presentación en pantalla (4:3)</PresentationFormat>
  <Paragraphs>151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flanders</dc:creator>
  <cp:lastModifiedBy>nelson flanders</cp:lastModifiedBy>
  <cp:revision>30</cp:revision>
  <dcterms:created xsi:type="dcterms:W3CDTF">2020-05-04T19:10:34Z</dcterms:created>
  <dcterms:modified xsi:type="dcterms:W3CDTF">2020-05-12T21:46:31Z</dcterms:modified>
</cp:coreProperties>
</file>